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3" r:id="rId5"/>
    <p:sldId id="284" r:id="rId6"/>
    <p:sldId id="285" r:id="rId7"/>
    <p:sldId id="268" r:id="rId8"/>
    <p:sldId id="276" r:id="rId9"/>
    <p:sldId id="269" r:id="rId10"/>
    <p:sldId id="278" r:id="rId11"/>
    <p:sldId id="280" r:id="rId12"/>
    <p:sldId id="279" r:id="rId13"/>
    <p:sldId id="277" r:id="rId14"/>
    <p:sldId id="270" r:id="rId15"/>
    <p:sldId id="273" r:id="rId16"/>
    <p:sldId id="272" r:id="rId17"/>
    <p:sldId id="271" r:id="rId18"/>
    <p:sldId id="281" r:id="rId19"/>
    <p:sldId id="258" r:id="rId20"/>
    <p:sldId id="266" r:id="rId21"/>
    <p:sldId id="265"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2C0"/>
    <a:srgbClr val="CDCD05"/>
    <a:srgbClr val="6CB42A"/>
    <a:srgbClr val="3C7707"/>
    <a:srgbClr val="921FA5"/>
    <a:srgbClr val="60136F"/>
    <a:srgbClr val="F12B2B"/>
    <a:srgbClr val="CA0828"/>
    <a:srgbClr val="F2F650"/>
    <a:srgbClr val="BC0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7" autoAdjust="0"/>
    <p:restoredTop sz="94660"/>
  </p:normalViewPr>
  <p:slideViewPr>
    <p:cSldViewPr>
      <p:cViewPr varScale="1">
        <p:scale>
          <a:sx n="73" d="100"/>
          <a:sy n="73" d="100"/>
        </p:scale>
        <p:origin x="-10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7FA7F4-821B-4D23-A242-7437F96F1064}" type="datetimeFigureOut">
              <a:rPr lang="es-MX" smtClean="0"/>
              <a:pPr/>
              <a:t>07/04/2013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827A863-A130-488C-89AA-C4E6B817C442}"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FA7F4-821B-4D23-A242-7437F96F1064}" type="datetimeFigureOut">
              <a:rPr lang="es-MX" smtClean="0"/>
              <a:pPr/>
              <a:t>07/04/2013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7A863-A130-488C-89AA-C4E6B817C44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0">
              <a:srgbClr val="DDEBCF"/>
            </a:gs>
            <a:gs pos="50000">
              <a:schemeClr val="accent2">
                <a:lumMod val="60000"/>
                <a:lumOff val="40000"/>
              </a:schemeClr>
            </a:gs>
            <a:gs pos="100000">
              <a:schemeClr val="accent2">
                <a:lumMod val="75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4" name="3 Rectángulo"/>
          <p:cNvSpPr/>
          <p:nvPr/>
        </p:nvSpPr>
        <p:spPr>
          <a:xfrm>
            <a:off x="1259632" y="458707"/>
            <a:ext cx="6912768" cy="7509748"/>
          </a:xfrm>
          <a:prstGeom prst="rect">
            <a:avLst/>
          </a:prstGeom>
          <a:noFill/>
        </p:spPr>
        <p:txBody>
          <a:bodyPr wrap="square" lIns="91440" tIns="45720" rIns="91440" bIns="45720">
            <a:spAutoFit/>
          </a:bodyPr>
          <a:lstStyle/>
          <a:p>
            <a:pPr algn="ctr"/>
            <a:r>
              <a:rPr lang="es-ES" sz="16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Century Gothic" pitchFamily="34" charset="0"/>
              </a:rPr>
              <a:t>AMOR</a:t>
            </a:r>
          </a:p>
          <a:p>
            <a:r>
              <a:rPr lang="es-ES" sz="3600" dirty="0" smtClean="0">
                <a:ln w="18415" cmpd="sng">
                  <a:solidFill>
                    <a:srgbClr val="FFFFFF"/>
                  </a:solidFill>
                  <a:prstDash val="solid"/>
                </a:ln>
                <a:effectLst>
                  <a:glow rad="228600">
                    <a:schemeClr val="accent2">
                      <a:satMod val="175000"/>
                      <a:alpha val="40000"/>
                    </a:schemeClr>
                  </a:glow>
                  <a:outerShdw blurRad="63500" dir="3600000" algn="tl" rotWithShape="0">
                    <a:srgbClr val="000000">
                      <a:alpha val="70000"/>
                    </a:srgbClr>
                  </a:outerShdw>
                </a:effectLst>
              </a:rPr>
              <a:t>INTEGRANTES</a:t>
            </a:r>
          </a:p>
          <a:p>
            <a:r>
              <a:rPr lang="es-MX" sz="2000" dirty="0"/>
              <a:t>GRAJEDA BERNAL DIEGO</a:t>
            </a:r>
          </a:p>
          <a:p>
            <a:r>
              <a:rPr lang="es-MX" sz="2000" dirty="0"/>
              <a:t>MAVIL MONTES BENJAMIN</a:t>
            </a:r>
          </a:p>
          <a:p>
            <a:r>
              <a:rPr lang="es-MX" sz="2000" dirty="0"/>
              <a:t>OLIVERA NAPOLES NAJLA</a:t>
            </a:r>
          </a:p>
          <a:p>
            <a:r>
              <a:rPr lang="es-MX" sz="2000" dirty="0"/>
              <a:t>MENESES ERICK</a:t>
            </a:r>
          </a:p>
          <a:p>
            <a:r>
              <a:rPr lang="es-MX" sz="2000" dirty="0"/>
              <a:t>VIVAR GERONIMO KAREN</a:t>
            </a:r>
          </a:p>
          <a:p>
            <a:r>
              <a:rPr lang="es-ES" sz="2800" dirty="0" smtClean="0">
                <a:ln w="18415" cmpd="sng">
                  <a:solidFill>
                    <a:srgbClr val="FFFFFF"/>
                  </a:solidFill>
                  <a:prstDash val="solid"/>
                </a:ln>
                <a:effectLst>
                  <a:glow rad="228600">
                    <a:schemeClr val="accent2">
                      <a:satMod val="175000"/>
                      <a:alpha val="40000"/>
                    </a:schemeClr>
                  </a:glow>
                  <a:outerShdw blurRad="63500" dir="3600000" algn="tl" rotWithShape="0">
                    <a:srgbClr val="000000">
                      <a:alpha val="70000"/>
                    </a:srgbClr>
                  </a:outerShdw>
                </a:effectLst>
              </a:rPr>
              <a:t>GRUPO </a:t>
            </a:r>
            <a:r>
              <a:rPr lang="es-ES" sz="2800" dirty="0" smtClean="0">
                <a:ln w="18415" cmpd="sng">
                  <a:solidFill>
                    <a:srgbClr val="FFFFFF"/>
                  </a:solidFill>
                  <a:prstDash val="solid"/>
                </a:ln>
                <a:effectLst>
                  <a:glow rad="228600">
                    <a:schemeClr val="accent2">
                      <a:satMod val="175000"/>
                      <a:alpha val="40000"/>
                    </a:schemeClr>
                  </a:glow>
                  <a:outerShdw blurRad="63500" dir="3600000" algn="tl" rotWithShape="0">
                    <a:srgbClr val="000000">
                      <a:alpha val="70000"/>
                    </a:srgbClr>
                  </a:outerShdw>
                </a:effectLst>
              </a:rPr>
              <a:t>614</a:t>
            </a:r>
          </a:p>
          <a:p>
            <a:endParaRPr lang="es-ES" sz="2800" dirty="0">
              <a:ln w="18415" cmpd="sng">
                <a:solidFill>
                  <a:srgbClr val="FFFFFF"/>
                </a:solidFill>
                <a:prstDash val="solid"/>
              </a:ln>
              <a:effectLst>
                <a:glow rad="228600">
                  <a:schemeClr val="accent2">
                    <a:satMod val="175000"/>
                    <a:alpha val="40000"/>
                  </a:schemeClr>
                </a:glow>
                <a:outerShdw blurRad="63500" dir="3600000" algn="tl" rotWithShape="0">
                  <a:srgbClr val="000000">
                    <a:alpha val="70000"/>
                  </a:srgbClr>
                </a:outerShdw>
              </a:effectLst>
            </a:endParaRPr>
          </a:p>
          <a:p>
            <a:r>
              <a:rPr lang="es-ES" sz="2800" dirty="0" smtClean="0">
                <a:ln w="18415" cmpd="sng">
                  <a:solidFill>
                    <a:srgbClr val="FFFFFF"/>
                  </a:solidFill>
                  <a:prstDash val="solid"/>
                </a:ln>
                <a:effectLst>
                  <a:glow rad="228600">
                    <a:schemeClr val="accent2">
                      <a:satMod val="175000"/>
                      <a:alpha val="40000"/>
                    </a:schemeClr>
                  </a:glow>
                  <a:outerShdw blurRad="63500" dir="3600000" algn="tl" rotWithShape="0">
                    <a:srgbClr val="000000">
                      <a:alpha val="70000"/>
                    </a:srgbClr>
                  </a:outerShdw>
                </a:effectLst>
              </a:rPr>
              <a:t>PROFESORA</a:t>
            </a:r>
          </a:p>
          <a:p>
            <a:r>
              <a:rPr lang="es-ES" sz="2000" dirty="0" smtClean="0">
                <a:ln w="18415" cmpd="sng">
                  <a:solidFill>
                    <a:srgbClr val="FFFFFF"/>
                  </a:solidFill>
                  <a:prstDash val="solid"/>
                </a:ln>
                <a:effectLst>
                  <a:glow rad="228600">
                    <a:schemeClr val="accent2">
                      <a:satMod val="175000"/>
                      <a:alpha val="40000"/>
                    </a:schemeClr>
                  </a:glow>
                </a:effectLst>
              </a:rPr>
              <a:t>Amalia Pichardo Hernández</a:t>
            </a:r>
          </a:p>
          <a:p>
            <a:endParaRPr lang="es-ES" sz="2800" dirty="0" smtClean="0">
              <a:ln w="18415" cmpd="sng">
                <a:solidFill>
                  <a:srgbClr val="FFFFFF"/>
                </a:solidFill>
                <a:prstDash val="solid"/>
              </a:ln>
              <a:effectLst>
                <a:glow rad="228600">
                  <a:schemeClr val="accent2">
                    <a:satMod val="175000"/>
                    <a:alpha val="40000"/>
                  </a:schemeClr>
                </a:glow>
                <a:outerShdw blurRad="63500" dir="3600000" algn="tl" rotWithShape="0">
                  <a:srgbClr val="000000">
                    <a:alpha val="70000"/>
                  </a:srgbClr>
                </a:outerShdw>
              </a:effectLst>
            </a:endParaRPr>
          </a:p>
          <a:p>
            <a:endParaRPr lang="es-ES" sz="4000" dirty="0">
              <a:ln w="18415" cmpd="sng">
                <a:solidFill>
                  <a:srgbClr val="FFFFFF"/>
                </a:solidFill>
                <a:prstDash val="solid"/>
              </a:ln>
              <a:effectLst>
                <a:glow rad="228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F2F650"/>
            </a:gs>
            <a:gs pos="100000">
              <a:srgbClr val="CDCD05"/>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2 Rectángulo"/>
          <p:cNvSpPr/>
          <p:nvPr/>
        </p:nvSpPr>
        <p:spPr>
          <a:xfrm>
            <a:off x="0" y="764704"/>
            <a:ext cx="9144000" cy="156966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endParaRPr lang="es-ES" sz="9600" b="1" cap="none" spc="150" dirty="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endParaRPr>
          </a:p>
        </p:txBody>
      </p:sp>
      <p:sp>
        <p:nvSpPr>
          <p:cNvPr id="4" name="3 Rectángulo"/>
          <p:cNvSpPr/>
          <p:nvPr/>
        </p:nvSpPr>
        <p:spPr>
          <a:xfrm>
            <a:off x="1475656" y="332656"/>
            <a:ext cx="6163867"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6000" b="1" spc="150" dirty="0" smtClean="0">
                <a:ln w="11430"/>
                <a:solidFill>
                  <a:srgbClr val="F8F8F8"/>
                </a:solidFill>
                <a:effectLst>
                  <a:glow rad="101600">
                    <a:srgbClr val="FFC000">
                      <a:alpha val="60000"/>
                    </a:srgbClr>
                  </a:glow>
                  <a:outerShdw blurRad="25400" algn="tl" rotWithShape="0">
                    <a:srgbClr val="000000">
                      <a:alpha val="43000"/>
                    </a:srgbClr>
                  </a:outerShdw>
                </a:effectLst>
                <a:latin typeface="Century Gothic" pitchFamily="34" charset="0"/>
              </a:rPr>
              <a:t>Amor materno</a:t>
            </a:r>
            <a:br>
              <a:rPr lang="es-MX" sz="6000" b="1" spc="150" dirty="0" smtClean="0">
                <a:ln w="11430"/>
                <a:solidFill>
                  <a:srgbClr val="F8F8F8"/>
                </a:solidFill>
                <a:effectLst>
                  <a:glow rad="101600">
                    <a:srgbClr val="FFC000">
                      <a:alpha val="60000"/>
                    </a:srgbClr>
                  </a:glow>
                  <a:outerShdw blurRad="25400" algn="tl" rotWithShape="0">
                    <a:srgbClr val="000000">
                      <a:alpha val="43000"/>
                    </a:srgbClr>
                  </a:outerShdw>
                </a:effectLst>
                <a:latin typeface="Century Gothic" pitchFamily="34" charset="0"/>
              </a:rPr>
            </a:br>
            <a:r>
              <a:rPr lang="es-MX" sz="6000" b="1" spc="150" dirty="0" smtClean="0">
                <a:ln w="11430"/>
                <a:solidFill>
                  <a:srgbClr val="F8F8F8"/>
                </a:solidFill>
                <a:effectLst>
                  <a:glow rad="101600">
                    <a:srgbClr val="FFC000">
                      <a:alpha val="60000"/>
                    </a:srgbClr>
                  </a:glow>
                  <a:outerShdw blurRad="25400" algn="tl" rotWithShape="0">
                    <a:srgbClr val="000000">
                      <a:alpha val="43000"/>
                    </a:srgbClr>
                  </a:outerShdw>
                </a:effectLst>
                <a:latin typeface="Century Gothic" pitchFamily="34" charset="0"/>
              </a:rPr>
              <a:t>(incondicional)</a:t>
            </a:r>
            <a:endParaRPr lang="es-ES" sz="6000" b="1" spc="150" dirty="0">
              <a:ln w="11430"/>
              <a:solidFill>
                <a:srgbClr val="F8F8F8"/>
              </a:solidFill>
              <a:effectLst>
                <a:glow rad="101600">
                  <a:srgbClr val="FFC000">
                    <a:alpha val="60000"/>
                  </a:srgbClr>
                </a:glow>
                <a:outerShdw blurRad="25400" algn="tl" rotWithShape="0">
                  <a:srgbClr val="000000">
                    <a:alpha val="43000"/>
                  </a:srgbClr>
                </a:outerShdw>
              </a:effectLst>
              <a:latin typeface="Century Gothic" pitchFamily="34" charset="0"/>
            </a:endParaRPr>
          </a:p>
        </p:txBody>
      </p:sp>
      <p:pic>
        <p:nvPicPr>
          <p:cNvPr id="5" name="4 Imagen" descr="amor materno2.jpg"/>
          <p:cNvPicPr>
            <a:picLocks noChangeAspect="1"/>
          </p:cNvPicPr>
          <p:nvPr/>
        </p:nvPicPr>
        <p:blipFill>
          <a:blip r:embed="rId2" cstate="print"/>
          <a:stretch>
            <a:fillRect/>
          </a:stretch>
        </p:blipFill>
        <p:spPr>
          <a:xfrm rot="20967315">
            <a:off x="846775" y="2706481"/>
            <a:ext cx="2520280"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3 Marcador de contenido" descr="amor materno.jpg"/>
          <p:cNvPicPr>
            <a:picLocks noChangeAspect="1"/>
          </p:cNvPicPr>
          <p:nvPr/>
        </p:nvPicPr>
        <p:blipFill>
          <a:blip r:embed="rId3" cstate="print"/>
          <a:stretch>
            <a:fillRect/>
          </a:stretch>
        </p:blipFill>
        <p:spPr>
          <a:xfrm rot="752801">
            <a:off x="3139007" y="3617669"/>
            <a:ext cx="3266231" cy="1849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F2F650"/>
            </a:gs>
            <a:gs pos="100000">
              <a:srgbClr val="CDCD05"/>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2 Rectángulo"/>
          <p:cNvSpPr/>
          <p:nvPr/>
        </p:nvSpPr>
        <p:spPr>
          <a:xfrm>
            <a:off x="0" y="764704"/>
            <a:ext cx="9144000" cy="156966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endParaRPr lang="es-ES" sz="9600" b="1" cap="none" spc="150" dirty="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endParaRPr>
          </a:p>
        </p:txBody>
      </p:sp>
      <p:sp>
        <p:nvSpPr>
          <p:cNvPr id="4" name="3 Rectángulo"/>
          <p:cNvSpPr/>
          <p:nvPr/>
        </p:nvSpPr>
        <p:spPr>
          <a:xfrm>
            <a:off x="10894539" y="4231671"/>
            <a:ext cx="184731" cy="369332"/>
          </a:xfrm>
          <a:prstGeom prst="rect">
            <a:avLst/>
          </a:prstGeom>
        </p:spPr>
        <p:txBody>
          <a:bodyPr wrap="none">
            <a:spAutoFit/>
          </a:bodyPr>
          <a:lstStyle/>
          <a:p>
            <a:endParaRPr lang="es-MX" dirty="0"/>
          </a:p>
        </p:txBody>
      </p:sp>
      <p:sp>
        <p:nvSpPr>
          <p:cNvPr id="5" name="4 Rectángulo"/>
          <p:cNvSpPr/>
          <p:nvPr/>
        </p:nvSpPr>
        <p:spPr>
          <a:xfrm>
            <a:off x="1187624" y="332656"/>
            <a:ext cx="6638356" cy="230832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7200" b="1" spc="150" dirty="0" smtClean="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rPr>
              <a:t>Amor paterno</a:t>
            </a:r>
            <a:br>
              <a:rPr lang="es-MX" sz="7200" b="1" spc="150" dirty="0" smtClean="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rPr>
            </a:br>
            <a:r>
              <a:rPr lang="es-MX" sz="7200" b="1" spc="150" dirty="0" smtClean="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rPr>
              <a:t>(condicional)</a:t>
            </a:r>
            <a:endParaRPr lang="es-ES" sz="7200" b="1" spc="150" dirty="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endParaRPr>
          </a:p>
        </p:txBody>
      </p:sp>
      <p:pic>
        <p:nvPicPr>
          <p:cNvPr id="6" name="5 Imagen" descr="images (34).jpg"/>
          <p:cNvPicPr>
            <a:picLocks noChangeAspect="1"/>
          </p:cNvPicPr>
          <p:nvPr/>
        </p:nvPicPr>
        <p:blipFill>
          <a:blip r:embed="rId2" cstate="print"/>
          <a:stretch>
            <a:fillRect/>
          </a:stretch>
        </p:blipFill>
        <p:spPr>
          <a:xfrm rot="264108">
            <a:off x="3131840" y="2852936"/>
            <a:ext cx="2747651" cy="3602787"/>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rot="21166208">
            <a:off x="971600" y="2780928"/>
            <a:ext cx="2016224" cy="3029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descr="images (35).jpg"/>
          <p:cNvPicPr>
            <a:picLocks noChangeAspect="1"/>
          </p:cNvPicPr>
          <p:nvPr/>
        </p:nvPicPr>
        <p:blipFill>
          <a:blip r:embed="rId4" cstate="print"/>
          <a:stretch>
            <a:fillRect/>
          </a:stretch>
        </p:blipFill>
        <p:spPr>
          <a:xfrm rot="853942">
            <a:off x="6040148" y="2996473"/>
            <a:ext cx="2107221" cy="2833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F2F650"/>
            </a:gs>
            <a:gs pos="100000">
              <a:srgbClr val="CDCD05"/>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2 Rectángulo"/>
          <p:cNvSpPr/>
          <p:nvPr/>
        </p:nvSpPr>
        <p:spPr>
          <a:xfrm>
            <a:off x="0" y="764704"/>
            <a:ext cx="9144000" cy="156966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endParaRPr lang="es-ES" sz="9600" b="1" cap="none" spc="150" dirty="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endParaRPr>
          </a:p>
        </p:txBody>
      </p:sp>
      <p:sp>
        <p:nvSpPr>
          <p:cNvPr id="5" name="4 Rectángulo"/>
          <p:cNvSpPr/>
          <p:nvPr/>
        </p:nvSpPr>
        <p:spPr>
          <a:xfrm>
            <a:off x="755576" y="548680"/>
            <a:ext cx="8076250" cy="144655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8800" dirty="0" smtClean="0">
                <a:solidFill>
                  <a:schemeClr val="bg1"/>
                </a:solidFill>
                <a:effectLst>
                  <a:glow rad="101600">
                    <a:srgbClr val="CDCD05">
                      <a:alpha val="60000"/>
                    </a:srgbClr>
                  </a:glow>
                </a:effectLst>
                <a:latin typeface="Century Gothic" pitchFamily="34" charset="0"/>
              </a:rPr>
              <a:t>Amor fraternal</a:t>
            </a:r>
            <a:endParaRPr lang="es-ES" sz="8800" b="1" spc="150" dirty="0">
              <a:ln w="11430"/>
              <a:solidFill>
                <a:schemeClr val="bg1"/>
              </a:solidFill>
              <a:effectLst>
                <a:glow rad="101600">
                  <a:srgbClr val="CDCD05">
                    <a:alpha val="60000"/>
                  </a:srgbClr>
                </a:glow>
              </a:effectLst>
              <a:latin typeface="Century Gothic"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rot="21030253">
            <a:off x="680208" y="2359850"/>
            <a:ext cx="3865612" cy="2899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descr="descarga (9).jpg"/>
          <p:cNvPicPr>
            <a:picLocks noChangeAspect="1"/>
          </p:cNvPicPr>
          <p:nvPr/>
        </p:nvPicPr>
        <p:blipFill>
          <a:blip r:embed="rId3" cstate="print"/>
          <a:stretch>
            <a:fillRect/>
          </a:stretch>
        </p:blipFill>
        <p:spPr>
          <a:xfrm rot="342704">
            <a:off x="4620495" y="2608700"/>
            <a:ext cx="3904757" cy="2616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F2F650"/>
            </a:gs>
            <a:gs pos="100000">
              <a:srgbClr val="CDCD05"/>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4" name="3 Rectángulo"/>
          <p:cNvSpPr/>
          <p:nvPr/>
        </p:nvSpPr>
        <p:spPr>
          <a:xfrm>
            <a:off x="251520" y="620688"/>
            <a:ext cx="8703025" cy="132343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8000" b="1" spc="150" dirty="0" smtClean="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rPr>
              <a:t>Amor a sí mismo</a:t>
            </a:r>
            <a:endParaRPr lang="es-ES" sz="8000" b="1" spc="150" dirty="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rot="21102302">
            <a:off x="1025991" y="2026420"/>
            <a:ext cx="2804040" cy="3952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descr="descarga (8).jpg"/>
          <p:cNvPicPr>
            <a:picLocks noChangeAspect="1"/>
          </p:cNvPicPr>
          <p:nvPr/>
        </p:nvPicPr>
        <p:blipFill>
          <a:blip r:embed="rId3" cstate="print"/>
          <a:stretch>
            <a:fillRect/>
          </a:stretch>
        </p:blipFill>
        <p:spPr>
          <a:xfrm rot="350253">
            <a:off x="5203283" y="1989460"/>
            <a:ext cx="3051836" cy="4073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21FA5"/>
            </a:gs>
            <a:gs pos="100000">
              <a:srgbClr val="60136F"/>
            </a:gs>
          </a:gsLst>
          <a:path path="rect">
            <a:fillToRect l="100000" t="100000"/>
          </a:path>
        </a:gradFill>
        <a:effectLst/>
      </p:bgPr>
    </p:bg>
    <p:spTree>
      <p:nvGrpSpPr>
        <p:cNvPr id="1" name=""/>
        <p:cNvGrpSpPr/>
        <p:nvPr/>
      </p:nvGrpSpPr>
      <p:grpSpPr>
        <a:xfrm>
          <a:off x="0" y="0"/>
          <a:ext cx="0" cy="0"/>
          <a:chOff x="0" y="0"/>
          <a:chExt cx="0" cy="0"/>
        </a:xfrm>
      </p:grpSpPr>
      <p:sp>
        <p:nvSpPr>
          <p:cNvPr id="2" name="1 Rectángulo"/>
          <p:cNvSpPr/>
          <p:nvPr/>
        </p:nvSpPr>
        <p:spPr>
          <a:xfrm>
            <a:off x="467544" y="764704"/>
            <a:ext cx="7776864" cy="501675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8000" b="1" cap="none" spc="150" dirty="0" smtClean="0">
                <a:ln w="11430"/>
                <a:solidFill>
                  <a:srgbClr val="F8F8F8"/>
                </a:solidFill>
                <a:effectLst>
                  <a:glow rad="228600">
                    <a:schemeClr val="accent4">
                      <a:satMod val="175000"/>
                      <a:alpha val="40000"/>
                    </a:schemeClr>
                  </a:glow>
                  <a:outerShdw blurRad="25400" algn="tl" rotWithShape="0">
                    <a:srgbClr val="000000">
                      <a:alpha val="43000"/>
                    </a:srgbClr>
                  </a:outerShdw>
                </a:effectLst>
                <a:latin typeface="Century Gothic" pitchFamily="34" charset="0"/>
              </a:rPr>
              <a:t>ELEMENTOS PARA LAS FORMAS DE AMOR</a:t>
            </a:r>
            <a:endParaRPr lang="es-ES" sz="8000" b="1" cap="none" spc="150" dirty="0">
              <a:ln w="11430"/>
              <a:solidFill>
                <a:srgbClr val="F8F8F8"/>
              </a:solidFill>
              <a:effectLst>
                <a:glow rad="228600">
                  <a:schemeClr val="accent4">
                    <a:satMod val="175000"/>
                    <a:alpha val="40000"/>
                  </a:schemeClr>
                </a:glow>
                <a:outerShdw blurRad="25400" algn="tl" rotWithShape="0">
                  <a:srgbClr val="000000">
                    <a:alpha val="43000"/>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21FA5"/>
            </a:gs>
            <a:gs pos="100000">
              <a:srgbClr val="60136F"/>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1 Rectángulo"/>
          <p:cNvSpPr/>
          <p:nvPr/>
        </p:nvSpPr>
        <p:spPr>
          <a:xfrm>
            <a:off x="1475656" y="1196752"/>
            <a:ext cx="6552728" cy="2677656"/>
          </a:xfrm>
          <a:prstGeom prst="rect">
            <a:avLst/>
          </a:prstGeom>
        </p:spPr>
        <p:txBody>
          <a:bodyPr wrap="square">
            <a:spAutoFit/>
          </a:bodyPr>
          <a:lstStyle/>
          <a:p>
            <a:pPr algn="just"/>
            <a:r>
              <a:rPr lang="es-MX" sz="2800" dirty="0" smtClean="0">
                <a:solidFill>
                  <a:schemeClr val="bg1"/>
                </a:solidFill>
                <a:latin typeface="Century Gothic" pitchFamily="34" charset="0"/>
              </a:rPr>
              <a:t>Preocupación por la vida y el crecimiento de lo que amamos</a:t>
            </a:r>
            <a:br>
              <a:rPr lang="es-MX" sz="2800" dirty="0" smtClean="0">
                <a:solidFill>
                  <a:schemeClr val="bg1"/>
                </a:solidFill>
                <a:latin typeface="Century Gothic" pitchFamily="34" charset="0"/>
              </a:rPr>
            </a:br>
            <a:endParaRPr lang="es-MX" sz="2800" dirty="0" smtClean="0">
              <a:solidFill>
                <a:schemeClr val="bg1"/>
              </a:solidFill>
              <a:latin typeface="Century Gothic" pitchFamily="34" charset="0"/>
            </a:endParaRPr>
          </a:p>
          <a:p>
            <a:pPr algn="just"/>
            <a:r>
              <a:rPr lang="es-MX" sz="2800" dirty="0" smtClean="0">
                <a:solidFill>
                  <a:schemeClr val="bg1"/>
                </a:solidFill>
                <a:latin typeface="Century Gothic" pitchFamily="34" charset="0"/>
              </a:rPr>
              <a:t/>
            </a:r>
            <a:br>
              <a:rPr lang="es-MX" sz="2800" dirty="0" smtClean="0">
                <a:solidFill>
                  <a:schemeClr val="bg1"/>
                </a:solidFill>
                <a:latin typeface="Century Gothic" pitchFamily="34" charset="0"/>
              </a:rPr>
            </a:br>
            <a:endParaRPr lang="es-MX" sz="2800" dirty="0" smtClean="0">
              <a:solidFill>
                <a:schemeClr val="bg1"/>
              </a:solidFill>
              <a:latin typeface="Century Gothic" pitchFamily="34" charset="0"/>
            </a:endParaRPr>
          </a:p>
          <a:p>
            <a:pPr algn="just"/>
            <a:r>
              <a:rPr lang="es-MX" sz="2800" dirty="0" smtClean="0">
                <a:solidFill>
                  <a:schemeClr val="bg1"/>
                </a:solidFill>
                <a:latin typeface="Century Gothic" pitchFamily="34" charset="0"/>
              </a:rPr>
              <a:t>Estar listo y dispuesto a responder.</a:t>
            </a:r>
            <a:endParaRPr lang="es-MX" sz="2800" dirty="0">
              <a:solidFill>
                <a:schemeClr val="bg1"/>
              </a:solidFill>
              <a:latin typeface="Century Gothic" pitchFamily="34" charset="0"/>
            </a:endParaRPr>
          </a:p>
        </p:txBody>
      </p:sp>
      <p:sp>
        <p:nvSpPr>
          <p:cNvPr id="3" name="2 Rectángulo"/>
          <p:cNvSpPr/>
          <p:nvPr/>
        </p:nvSpPr>
        <p:spPr>
          <a:xfrm>
            <a:off x="1979712" y="260648"/>
            <a:ext cx="5040560"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7200" dirty="0" smtClean="0">
                <a:solidFill>
                  <a:schemeClr val="bg1"/>
                </a:solidFill>
                <a:effectLst>
                  <a:glow rad="228600">
                    <a:schemeClr val="accent4">
                      <a:satMod val="175000"/>
                      <a:alpha val="40000"/>
                    </a:schemeClr>
                  </a:glow>
                </a:effectLst>
                <a:latin typeface="Century Gothic" pitchFamily="34" charset="0"/>
              </a:rPr>
              <a:t>CUIDADO</a:t>
            </a:r>
            <a:endParaRPr lang="es-ES" sz="5400" b="1" cap="none" spc="150" dirty="0">
              <a:ln w="11430"/>
              <a:solidFill>
                <a:srgbClr val="F8F8F8"/>
              </a:solidFill>
              <a:effectLst>
                <a:glow rad="228600">
                  <a:schemeClr val="accent4">
                    <a:satMod val="175000"/>
                    <a:alpha val="40000"/>
                  </a:schemeClr>
                </a:glow>
              </a:effectLst>
            </a:endParaRPr>
          </a:p>
        </p:txBody>
      </p:sp>
      <p:sp>
        <p:nvSpPr>
          <p:cNvPr id="4" name="3 Rectángulo"/>
          <p:cNvSpPr/>
          <p:nvPr/>
        </p:nvSpPr>
        <p:spPr>
          <a:xfrm>
            <a:off x="755576" y="2348880"/>
            <a:ext cx="7732449" cy="11079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6600" dirty="0" smtClean="0">
                <a:solidFill>
                  <a:schemeClr val="bg1"/>
                </a:solidFill>
                <a:effectLst>
                  <a:glow rad="228600">
                    <a:schemeClr val="accent4">
                      <a:satMod val="175000"/>
                      <a:alpha val="40000"/>
                    </a:schemeClr>
                  </a:glow>
                </a:effectLst>
                <a:latin typeface="Century Gothic" pitchFamily="34" charset="0"/>
              </a:rPr>
              <a:t>RESPONSABILIDAD</a:t>
            </a:r>
            <a:endParaRPr lang="es-ES" sz="5400" b="1" cap="none" spc="150" dirty="0">
              <a:ln w="11430"/>
              <a:solidFill>
                <a:srgbClr val="F8F8F8"/>
              </a:solidFill>
              <a:effectLst>
                <a:glow rad="228600">
                  <a:schemeClr val="accent4">
                    <a:satMod val="175000"/>
                    <a:alpha val="40000"/>
                  </a:schemeClr>
                </a:glow>
              </a:effectLst>
            </a:endParaRPr>
          </a:p>
        </p:txBody>
      </p:sp>
      <p:pic>
        <p:nvPicPr>
          <p:cNvPr id="5" name="Picture 2" descr="http://t2.gstatic.com/images?q=tbn:ANd9GcTjWP6M-c5EJL_vzIs3Mffbx5E2nSh7vXEO10JmQJExAyPnv6iT"/>
          <p:cNvPicPr>
            <a:picLocks noChangeAspect="1" noChangeArrowheads="1"/>
          </p:cNvPicPr>
          <p:nvPr/>
        </p:nvPicPr>
        <p:blipFill>
          <a:blip r:embed="rId2" cstate="print"/>
          <a:srcRect/>
          <a:stretch>
            <a:fillRect/>
          </a:stretch>
        </p:blipFill>
        <p:spPr bwMode="auto">
          <a:xfrm>
            <a:off x="2051720" y="4149080"/>
            <a:ext cx="2444606" cy="2129172"/>
          </a:xfrm>
          <a:prstGeom prst="rect">
            <a:avLst/>
          </a:prstGeom>
          <a:ln>
            <a:noFill/>
          </a:ln>
          <a:effectLst>
            <a:softEdge rad="112500"/>
          </a:effectLst>
        </p:spPr>
      </p:pic>
      <p:pic>
        <p:nvPicPr>
          <p:cNvPr id="6" name="Picture 6" descr="http://t3.gstatic.com/images?q=tbn:ANd9GcQlPXm348k5ArpUjxj4f2Htg8lmI88rfrfcScxvEOahYptgkbSr"/>
          <p:cNvPicPr>
            <a:picLocks noChangeAspect="1" noChangeArrowheads="1"/>
          </p:cNvPicPr>
          <p:nvPr/>
        </p:nvPicPr>
        <p:blipFill>
          <a:blip r:embed="rId3" cstate="print"/>
          <a:srcRect/>
          <a:stretch>
            <a:fillRect/>
          </a:stretch>
        </p:blipFill>
        <p:spPr bwMode="auto">
          <a:xfrm>
            <a:off x="5940152" y="3861048"/>
            <a:ext cx="2016224" cy="2620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21FA5"/>
            </a:gs>
            <a:gs pos="100000">
              <a:srgbClr val="60136F"/>
            </a:gs>
          </a:gsLst>
          <a:path path="rect">
            <a:fillToRect t="100000" r="100000"/>
          </a:path>
        </a:gradFill>
        <a:effectLst/>
      </p:bgPr>
    </p:bg>
    <p:spTree>
      <p:nvGrpSpPr>
        <p:cNvPr id="1" name=""/>
        <p:cNvGrpSpPr/>
        <p:nvPr/>
      </p:nvGrpSpPr>
      <p:grpSpPr>
        <a:xfrm>
          <a:off x="0" y="0"/>
          <a:ext cx="0" cy="0"/>
          <a:chOff x="0" y="0"/>
          <a:chExt cx="0" cy="0"/>
        </a:xfrm>
      </p:grpSpPr>
      <p:sp>
        <p:nvSpPr>
          <p:cNvPr id="2" name="1 Rectángulo"/>
          <p:cNvSpPr/>
          <p:nvPr/>
        </p:nvSpPr>
        <p:spPr>
          <a:xfrm>
            <a:off x="1115616" y="1412776"/>
            <a:ext cx="6894512" cy="3170099"/>
          </a:xfrm>
          <a:prstGeom prst="rect">
            <a:avLst/>
          </a:prstGeom>
        </p:spPr>
        <p:txBody>
          <a:bodyPr wrap="square">
            <a:spAutoFit/>
          </a:bodyPr>
          <a:lstStyle/>
          <a:p>
            <a:pPr algn="just"/>
            <a:r>
              <a:rPr lang="es-MX" sz="2000" dirty="0" smtClean="0">
                <a:solidFill>
                  <a:schemeClr val="bg1"/>
                </a:solidFill>
                <a:latin typeface="Century Gothic" pitchFamily="34" charset="0"/>
              </a:rPr>
              <a:t/>
            </a:r>
            <a:br>
              <a:rPr lang="es-MX" sz="2000" dirty="0" smtClean="0">
                <a:solidFill>
                  <a:schemeClr val="bg1"/>
                </a:solidFill>
                <a:latin typeface="Century Gothic" pitchFamily="34" charset="0"/>
              </a:rPr>
            </a:br>
            <a:r>
              <a:rPr lang="es-MX" sz="2000" dirty="0" smtClean="0">
                <a:solidFill>
                  <a:schemeClr val="bg1"/>
                </a:solidFill>
                <a:latin typeface="Century Gothic" pitchFamily="34" charset="0"/>
              </a:rPr>
              <a:t>Tener conciencia de la individualidad única del ser que amamos, preocuparse porque la otra persona crezca y se desarrolle tal como es. Sólo existe sobre la base de la libertad</a:t>
            </a:r>
            <a:br>
              <a:rPr lang="es-MX" sz="2000" dirty="0" smtClean="0">
                <a:solidFill>
                  <a:schemeClr val="bg1"/>
                </a:solidFill>
                <a:latin typeface="Century Gothic" pitchFamily="34" charset="0"/>
              </a:rPr>
            </a:br>
            <a:endParaRPr lang="es-MX" sz="2000" dirty="0" smtClean="0">
              <a:solidFill>
                <a:schemeClr val="bg1"/>
              </a:solidFill>
              <a:latin typeface="Century Gothic" pitchFamily="34" charset="0"/>
            </a:endParaRPr>
          </a:p>
          <a:p>
            <a:pPr algn="just"/>
            <a:endParaRPr lang="es-MX" sz="2000" dirty="0" smtClean="0">
              <a:solidFill>
                <a:schemeClr val="bg1"/>
              </a:solidFill>
              <a:latin typeface="Century Gothic" pitchFamily="34" charset="0"/>
            </a:endParaRPr>
          </a:p>
          <a:p>
            <a:pPr algn="just"/>
            <a:r>
              <a:rPr lang="es-MX" sz="2000" dirty="0" smtClean="0">
                <a:solidFill>
                  <a:schemeClr val="bg1"/>
                </a:solidFill>
                <a:latin typeface="Century Gothic" pitchFamily="34" charset="0"/>
              </a:rPr>
              <a:t/>
            </a:r>
            <a:br>
              <a:rPr lang="es-MX" sz="2000" dirty="0" smtClean="0">
                <a:solidFill>
                  <a:schemeClr val="bg1"/>
                </a:solidFill>
                <a:latin typeface="Century Gothic" pitchFamily="34" charset="0"/>
              </a:rPr>
            </a:br>
            <a:r>
              <a:rPr lang="es-MX" sz="2000" dirty="0" smtClean="0">
                <a:solidFill>
                  <a:schemeClr val="bg1"/>
                </a:solidFill>
                <a:latin typeface="Century Gothic" pitchFamily="34" charset="0"/>
              </a:rPr>
              <a:t>Penetración activa en la otra persona, en la que la unión satisface mi deseo de conocer.</a:t>
            </a:r>
            <a:endParaRPr lang="es-MX" sz="2000" dirty="0">
              <a:solidFill>
                <a:schemeClr val="bg1"/>
              </a:solidFill>
              <a:latin typeface="Century Gothic" pitchFamily="34" charset="0"/>
            </a:endParaRPr>
          </a:p>
        </p:txBody>
      </p:sp>
      <p:sp>
        <p:nvSpPr>
          <p:cNvPr id="3" name="2 Rectángulo"/>
          <p:cNvSpPr/>
          <p:nvPr/>
        </p:nvSpPr>
        <p:spPr>
          <a:xfrm>
            <a:off x="2699792" y="476672"/>
            <a:ext cx="3938900" cy="120032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7200" dirty="0" smtClean="0">
                <a:solidFill>
                  <a:schemeClr val="bg1"/>
                </a:solidFill>
                <a:effectLst>
                  <a:glow rad="228600">
                    <a:schemeClr val="accent4">
                      <a:satMod val="175000"/>
                      <a:alpha val="40000"/>
                    </a:schemeClr>
                  </a:glow>
                </a:effectLst>
                <a:latin typeface="Century Gothic" pitchFamily="34" charset="0"/>
              </a:rPr>
              <a:t>RESPETO</a:t>
            </a:r>
            <a:endParaRPr lang="es-ES" sz="5400" b="1" cap="none" spc="150" dirty="0">
              <a:ln w="11430"/>
              <a:solidFill>
                <a:srgbClr val="F8F8F8"/>
              </a:solidFill>
              <a:effectLst>
                <a:glow rad="228600">
                  <a:schemeClr val="accent4">
                    <a:satMod val="175000"/>
                    <a:alpha val="40000"/>
                  </a:schemeClr>
                </a:glow>
              </a:effectLst>
            </a:endParaRPr>
          </a:p>
        </p:txBody>
      </p:sp>
      <p:sp>
        <p:nvSpPr>
          <p:cNvPr id="4" name="3 Rectángulo"/>
          <p:cNvSpPr/>
          <p:nvPr/>
        </p:nvSpPr>
        <p:spPr>
          <a:xfrm>
            <a:off x="1385070" y="2967335"/>
            <a:ext cx="6373861" cy="101566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MX" sz="6000" dirty="0" smtClean="0">
                <a:solidFill>
                  <a:schemeClr val="bg1"/>
                </a:solidFill>
                <a:effectLst>
                  <a:glow rad="228600">
                    <a:schemeClr val="accent4">
                      <a:satMod val="175000"/>
                      <a:alpha val="40000"/>
                    </a:schemeClr>
                  </a:glow>
                </a:effectLst>
                <a:latin typeface="Century Gothic" pitchFamily="34" charset="0"/>
              </a:rPr>
              <a:t>CONOCIMIENTO</a:t>
            </a:r>
            <a:endParaRPr lang="es-ES" sz="5400" b="1" cap="none" spc="150" dirty="0">
              <a:ln w="11430"/>
              <a:solidFill>
                <a:srgbClr val="F8F8F8"/>
              </a:solidFill>
              <a:effectLst>
                <a:glow rad="228600">
                  <a:schemeClr val="accent4">
                    <a:satMod val="175000"/>
                    <a:alpha val="40000"/>
                  </a:schemeClr>
                </a:glow>
              </a:effectLst>
            </a:endParaRPr>
          </a:p>
        </p:txBody>
      </p:sp>
      <p:pic>
        <p:nvPicPr>
          <p:cNvPr id="5" name="Picture 6" descr="http://t3.gstatic.com/images?q=tbn:ANd9GcRfEP92Owq9UBpAI-a-yktQFc9o2mi7K_gunZpTydwEGtSgdOT7Ag"/>
          <p:cNvPicPr>
            <a:picLocks noChangeAspect="1" noChangeArrowheads="1"/>
          </p:cNvPicPr>
          <p:nvPr/>
        </p:nvPicPr>
        <p:blipFill>
          <a:blip r:embed="rId2" cstate="print"/>
          <a:srcRect/>
          <a:stretch>
            <a:fillRect/>
          </a:stretch>
        </p:blipFill>
        <p:spPr bwMode="auto">
          <a:xfrm>
            <a:off x="1187624" y="4581128"/>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http://t2.gstatic.com/images?q=tbn:ANd9GcSJFVZUOwmj2jdyH4RjlW_zKbQADgvG77Y7xax87Yw4UQlRHJow"/>
          <p:cNvPicPr>
            <a:picLocks noChangeAspect="1" noChangeArrowheads="1"/>
          </p:cNvPicPr>
          <p:nvPr/>
        </p:nvPicPr>
        <p:blipFill>
          <a:blip r:embed="rId3" cstate="print"/>
          <a:srcRect/>
          <a:stretch>
            <a:fillRect/>
          </a:stretch>
        </p:blipFill>
        <p:spPr bwMode="auto">
          <a:xfrm>
            <a:off x="5004048" y="4509120"/>
            <a:ext cx="2736304" cy="1954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21FA5"/>
            </a:gs>
            <a:gs pos="100000">
              <a:srgbClr val="60136F"/>
            </a:gs>
          </a:gsLst>
          <a:path path="rect">
            <a:fillToRect t="100000" r="100000"/>
          </a:path>
        </a:gradFill>
        <a:effectLst/>
      </p:bgPr>
    </p:bg>
    <p:spTree>
      <p:nvGrpSpPr>
        <p:cNvPr id="1" name=""/>
        <p:cNvGrpSpPr/>
        <p:nvPr/>
      </p:nvGrpSpPr>
      <p:grpSpPr>
        <a:xfrm>
          <a:off x="0" y="0"/>
          <a:ext cx="0" cy="0"/>
          <a:chOff x="0" y="0"/>
          <a:chExt cx="0" cy="0"/>
        </a:xfrm>
      </p:grpSpPr>
      <p:sp>
        <p:nvSpPr>
          <p:cNvPr id="2" name="1 Rectángulo"/>
          <p:cNvSpPr/>
          <p:nvPr/>
        </p:nvSpPr>
        <p:spPr>
          <a:xfrm>
            <a:off x="1331640" y="836712"/>
            <a:ext cx="6390456" cy="2308324"/>
          </a:xfrm>
          <a:prstGeom prst="rect">
            <a:avLst/>
          </a:prstGeom>
        </p:spPr>
        <p:txBody>
          <a:bodyPr wrap="square">
            <a:spAutoFit/>
          </a:bodyPr>
          <a:lstStyle/>
          <a:p>
            <a:pPr algn="just"/>
            <a:r>
              <a:rPr lang="es-MX" sz="2400" dirty="0" smtClean="0">
                <a:solidFill>
                  <a:schemeClr val="bg1"/>
                </a:solidFill>
                <a:latin typeface="Century Gothic" pitchFamily="34" charset="0"/>
              </a:rPr>
              <a:t>Para Fromm estos cuatro elementos son indispensables en cualquier forma de amor, pero concibe a uno como el mas importante para que se puedan dar los otros tres: el conocimiento del objeto amado.</a:t>
            </a:r>
            <a:endParaRPr lang="es-MX" sz="2400" dirty="0">
              <a:solidFill>
                <a:schemeClr val="bg1"/>
              </a:solidFill>
              <a:latin typeface="Century Gothic" pitchFamily="34" charset="0"/>
            </a:endParaRPr>
          </a:p>
        </p:txBody>
      </p:sp>
      <p:pic>
        <p:nvPicPr>
          <p:cNvPr id="3" name="Picture 4" descr="http://t2.gstatic.com/images?q=tbn:ANd9GcQ7ifjf_54s3HyEYesFBgzifxyVNIHCfbuZ-Cjb1esxiEFMP-4yQQ"/>
          <p:cNvPicPr>
            <a:picLocks noChangeAspect="1" noChangeArrowheads="1"/>
          </p:cNvPicPr>
          <p:nvPr/>
        </p:nvPicPr>
        <p:blipFill>
          <a:blip r:embed="rId2" cstate="print"/>
          <a:srcRect/>
          <a:stretch>
            <a:fillRect/>
          </a:stretch>
        </p:blipFill>
        <p:spPr bwMode="auto">
          <a:xfrm rot="21276827">
            <a:off x="1187624" y="3429000"/>
            <a:ext cx="3240360" cy="2571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p:cNvPicPr>
            <a:picLocks noChangeAspect="1" noChangeArrowheads="1"/>
          </p:cNvPicPr>
          <p:nvPr/>
        </p:nvPicPr>
        <p:blipFill>
          <a:blip r:embed="rId3" cstate="print"/>
          <a:srcRect/>
          <a:stretch>
            <a:fillRect/>
          </a:stretch>
        </p:blipFill>
        <p:spPr bwMode="auto">
          <a:xfrm rot="398069">
            <a:off x="4616984" y="3486179"/>
            <a:ext cx="3629197" cy="2525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21FA5"/>
            </a:gs>
            <a:gs pos="100000">
              <a:srgbClr val="60136F"/>
            </a:gs>
          </a:gsLst>
          <a:path path="rect">
            <a:fillToRect t="100000" r="100000"/>
          </a:path>
        </a:gradFill>
        <a:effectLst/>
      </p:bgPr>
    </p:bg>
    <p:spTree>
      <p:nvGrpSpPr>
        <p:cNvPr id="1" name=""/>
        <p:cNvGrpSpPr/>
        <p:nvPr/>
      </p:nvGrpSpPr>
      <p:grpSpPr>
        <a:xfrm>
          <a:off x="0" y="0"/>
          <a:ext cx="0" cy="0"/>
          <a:chOff x="0" y="0"/>
          <a:chExt cx="0" cy="0"/>
        </a:xfrm>
      </p:grpSpPr>
      <p:sp>
        <p:nvSpPr>
          <p:cNvPr id="5" name="4 Rectángulo"/>
          <p:cNvSpPr/>
          <p:nvPr/>
        </p:nvSpPr>
        <p:spPr>
          <a:xfrm>
            <a:off x="971600" y="692696"/>
            <a:ext cx="5742384" cy="3046988"/>
          </a:xfrm>
          <a:prstGeom prst="rect">
            <a:avLst/>
          </a:prstGeom>
        </p:spPr>
        <p:txBody>
          <a:bodyPr wrap="square">
            <a:spAutoFit/>
          </a:bodyPr>
          <a:lstStyle/>
          <a:p>
            <a:pPr algn="just"/>
            <a:r>
              <a:rPr lang="es-MX" sz="2400" dirty="0" smtClean="0">
                <a:solidFill>
                  <a:schemeClr val="bg1"/>
                </a:solidFill>
                <a:latin typeface="Century Gothic" pitchFamily="34" charset="0"/>
              </a:rPr>
              <a:t>Algunas características propias del amor</a:t>
            </a:r>
            <a:br>
              <a:rPr lang="es-MX" sz="2400" dirty="0" smtClean="0">
                <a:solidFill>
                  <a:schemeClr val="bg1"/>
                </a:solidFill>
                <a:latin typeface="Century Gothic" pitchFamily="34" charset="0"/>
              </a:rPr>
            </a:br>
            <a:r>
              <a:rPr lang="es-MX" sz="2400" dirty="0" smtClean="0">
                <a:solidFill>
                  <a:schemeClr val="bg1"/>
                </a:solidFill>
                <a:latin typeface="Century Gothic" pitchFamily="34" charset="0"/>
              </a:rPr>
              <a:t>es benigno, no tiene envidia, no es jactancioso, no se vence, no hace nada indebido, no se irrita, no guarda rencor, goza de la verdad, todo lo cree, todo lo espera, todo lo soporta. </a:t>
            </a:r>
            <a:endParaRPr lang="es-MX" sz="2400" dirty="0">
              <a:solidFill>
                <a:schemeClr val="bg1"/>
              </a:solidFill>
              <a:latin typeface="Century Gothic"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rot="418805">
            <a:off x="5745705" y="3522927"/>
            <a:ext cx="2907931" cy="2902644"/>
          </a:xfrm>
          <a:prstGeom prst="rect">
            <a:avLst/>
          </a:prstGeom>
          <a:ln>
            <a:noFill/>
          </a:ln>
          <a:effectLst>
            <a:softEdge rad="112500"/>
          </a:effectLst>
        </p:spPr>
      </p:pic>
      <p:pic>
        <p:nvPicPr>
          <p:cNvPr id="7" name="Picture 4" descr="http://t3.gstatic.com/images?q=tbn:ANd9GcSCVlPGaDI0JUO0r-83XT_FO5pG-3f1RTGD-y0BtOWRVXzfDfcmNg"/>
          <p:cNvPicPr>
            <a:picLocks noChangeAspect="1" noChangeArrowheads="1"/>
          </p:cNvPicPr>
          <p:nvPr/>
        </p:nvPicPr>
        <p:blipFill>
          <a:blip r:embed="rId3" cstate="print"/>
          <a:srcRect/>
          <a:stretch>
            <a:fillRect/>
          </a:stretch>
        </p:blipFill>
        <p:spPr bwMode="auto">
          <a:xfrm rot="21296580">
            <a:off x="1547664" y="3789040"/>
            <a:ext cx="2920289" cy="2093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F12B2B"/>
            </a:gs>
            <a:gs pos="100000">
              <a:srgbClr val="CA0828"/>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1 Rectángulo"/>
          <p:cNvSpPr/>
          <p:nvPr/>
        </p:nvSpPr>
        <p:spPr>
          <a:xfrm>
            <a:off x="215008" y="1556792"/>
            <a:ext cx="8928992" cy="369331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13800" b="1" cap="none" spc="150" dirty="0" smtClean="0">
                <a:ln w="11430"/>
                <a:solidFill>
                  <a:srgbClr val="F8F8F8"/>
                </a:solidFill>
                <a:effectLst>
                  <a:glow rad="228600">
                    <a:schemeClr val="accent2">
                      <a:satMod val="175000"/>
                      <a:alpha val="40000"/>
                    </a:schemeClr>
                  </a:glow>
                  <a:outerShdw blurRad="25400" algn="tl" rotWithShape="0">
                    <a:srgbClr val="000000">
                      <a:alpha val="43000"/>
                    </a:srgbClr>
                  </a:outerShdw>
                </a:effectLst>
                <a:latin typeface="Century Gothic" pitchFamily="34" charset="0"/>
              </a:rPr>
              <a:t>AMOR </a:t>
            </a:r>
            <a:r>
              <a:rPr lang="es-ES" sz="9600" b="1" cap="none" spc="150" dirty="0" smtClean="0">
                <a:ln w="11430"/>
                <a:solidFill>
                  <a:srgbClr val="F8F8F8"/>
                </a:solidFill>
                <a:effectLst>
                  <a:glow rad="228600">
                    <a:schemeClr val="accent2">
                      <a:satMod val="175000"/>
                      <a:alpha val="40000"/>
                    </a:schemeClr>
                  </a:glow>
                  <a:outerShdw blurRad="25400" algn="tl" rotWithShape="0">
                    <a:srgbClr val="000000">
                      <a:alpha val="43000"/>
                    </a:srgbClr>
                  </a:outerShdw>
                </a:effectLst>
                <a:latin typeface="Century Gothic" pitchFamily="34" charset="0"/>
              </a:rPr>
              <a:t>ADOLESCENTE </a:t>
            </a:r>
            <a:endParaRPr lang="es-ES" sz="9600" b="1" cap="none" spc="150" dirty="0">
              <a:ln w="11430"/>
              <a:solidFill>
                <a:srgbClr val="F8F8F8"/>
              </a:solidFill>
              <a:effectLst>
                <a:glow rad="228600">
                  <a:schemeClr val="accent2">
                    <a:satMod val="175000"/>
                    <a:alpha val="40000"/>
                  </a:schemeClr>
                </a:glow>
                <a:outerShdw blurRad="25400" algn="tl" rotWithShape="0">
                  <a:srgbClr val="000000">
                    <a:alpha val="43000"/>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chemeClr val="tx2">
                <a:lumMod val="60000"/>
                <a:lumOff val="40000"/>
              </a:schemeClr>
            </a:gs>
            <a:gs pos="100000">
              <a:schemeClr val="tx2">
                <a:lumMod val="75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4" name="3 Rectángulo"/>
          <p:cNvSpPr/>
          <p:nvPr/>
        </p:nvSpPr>
        <p:spPr>
          <a:xfrm>
            <a:off x="395536" y="908720"/>
            <a:ext cx="8280920" cy="5201424"/>
          </a:xfrm>
          <a:prstGeom prst="rect">
            <a:avLst/>
          </a:prstGeom>
          <a:noFill/>
        </p:spPr>
        <p:txBody>
          <a:bodyPr wrap="square" lIns="91440" tIns="45720" rIns="91440" bIns="45720">
            <a:spAutoFit/>
          </a:bodyPr>
          <a:lstStyle/>
          <a:p>
            <a:pPr algn="ctr"/>
            <a:r>
              <a:rPr lang="es-ES" sz="166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PRIMER  AMOR</a:t>
            </a:r>
            <a:endParaRPr lang="es-ES" sz="166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F12B2B"/>
            </a:gs>
            <a:gs pos="100000">
              <a:srgbClr val="CA0828"/>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1 CuadroTexto"/>
          <p:cNvSpPr txBox="1"/>
          <p:nvPr/>
        </p:nvSpPr>
        <p:spPr>
          <a:xfrm>
            <a:off x="971600" y="908720"/>
            <a:ext cx="6984776" cy="2554545"/>
          </a:xfrm>
          <a:prstGeom prst="rect">
            <a:avLst/>
          </a:prstGeom>
          <a:noFill/>
        </p:spPr>
        <p:txBody>
          <a:bodyPr wrap="square" rtlCol="0">
            <a:spAutoFit/>
          </a:bodyPr>
          <a:lstStyle/>
          <a:p>
            <a:r>
              <a:rPr lang="es-MX" sz="3200" dirty="0" smtClean="0">
                <a:solidFill>
                  <a:schemeClr val="bg1"/>
                </a:solidFill>
                <a:latin typeface="Century Gothic" pitchFamily="34" charset="0"/>
              </a:rPr>
              <a:t>Se presentan distintas formas de amor .</a:t>
            </a:r>
          </a:p>
          <a:p>
            <a:pPr>
              <a:buFont typeface="Arial" pitchFamily="34" charset="0"/>
              <a:buChar char="•"/>
            </a:pPr>
            <a:r>
              <a:rPr lang="es-MX" sz="3200" dirty="0" smtClean="0">
                <a:solidFill>
                  <a:schemeClr val="bg1"/>
                </a:solidFill>
                <a:latin typeface="Century Gothic" pitchFamily="34" charset="0"/>
              </a:rPr>
              <a:t>Deseo de compartir, sentir y de mirarse.</a:t>
            </a:r>
          </a:p>
          <a:p>
            <a:pPr>
              <a:buFont typeface="Arial" pitchFamily="34" charset="0"/>
              <a:buChar char="•"/>
            </a:pPr>
            <a:r>
              <a:rPr lang="es-MX" sz="3200" dirty="0" smtClean="0">
                <a:solidFill>
                  <a:schemeClr val="bg1"/>
                </a:solidFill>
                <a:latin typeface="Century Gothic" pitchFamily="34" charset="0"/>
              </a:rPr>
              <a:t> Juegos de roles.</a:t>
            </a:r>
            <a:endParaRPr lang="es-MX" sz="3200" dirty="0">
              <a:solidFill>
                <a:schemeClr val="bg1"/>
              </a:solidFill>
              <a:latin typeface="Century Gothic"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rot="21194377">
            <a:off x="1244668" y="3751521"/>
            <a:ext cx="3173338" cy="2380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p:cNvPicPr>
            <a:picLocks noChangeAspect="1" noChangeArrowheads="1"/>
          </p:cNvPicPr>
          <p:nvPr/>
        </p:nvPicPr>
        <p:blipFill>
          <a:blip r:embed="rId3" cstate="print"/>
          <a:srcRect/>
          <a:stretch>
            <a:fillRect/>
          </a:stretch>
        </p:blipFill>
        <p:spPr bwMode="auto">
          <a:xfrm rot="360408">
            <a:off x="5180664" y="2755393"/>
            <a:ext cx="2448272" cy="350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F12B2B"/>
            </a:gs>
            <a:gs pos="100000">
              <a:srgbClr val="CA0828"/>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4" name="3 CuadroTexto"/>
          <p:cNvSpPr txBox="1"/>
          <p:nvPr/>
        </p:nvSpPr>
        <p:spPr>
          <a:xfrm>
            <a:off x="539552" y="332656"/>
            <a:ext cx="8100392" cy="3600986"/>
          </a:xfrm>
          <a:prstGeom prst="rect">
            <a:avLst/>
          </a:prstGeom>
          <a:noFill/>
        </p:spPr>
        <p:txBody>
          <a:bodyPr wrap="square" rtlCol="0">
            <a:spAutoFit/>
          </a:bodyPr>
          <a:lstStyle/>
          <a:p>
            <a:pPr algn="just"/>
            <a:r>
              <a:rPr lang="es-MX" sz="2400" dirty="0" smtClean="0">
                <a:solidFill>
                  <a:schemeClr val="bg1"/>
                </a:solidFill>
                <a:latin typeface="Century Gothic" pitchFamily="34" charset="0"/>
              </a:rPr>
              <a:t>En una relación:</a:t>
            </a:r>
          </a:p>
          <a:p>
            <a:pPr algn="just">
              <a:buFont typeface="Arial" pitchFamily="34" charset="0"/>
              <a:buChar char="•"/>
            </a:pPr>
            <a:r>
              <a:rPr lang="es-MX" sz="2400" dirty="0" smtClean="0">
                <a:solidFill>
                  <a:schemeClr val="bg1"/>
                </a:solidFill>
                <a:latin typeface="Century Gothic" pitchFamily="34" charset="0"/>
              </a:rPr>
              <a:t> La principal motivación es la ternura.</a:t>
            </a:r>
          </a:p>
          <a:p>
            <a:pPr algn="just">
              <a:buFont typeface="Arial" pitchFamily="34" charset="0"/>
              <a:buChar char="•"/>
            </a:pPr>
            <a:r>
              <a:rPr lang="es-MX" sz="2400" dirty="0" smtClean="0">
                <a:solidFill>
                  <a:schemeClr val="bg1"/>
                </a:solidFill>
                <a:latin typeface="Century Gothic" pitchFamily="34" charset="0"/>
              </a:rPr>
              <a:t>Los chicos se gustan, se atraen, buscando una acercamiento erótico. </a:t>
            </a:r>
          </a:p>
          <a:p>
            <a:pPr algn="just">
              <a:buFont typeface="Arial" pitchFamily="34" charset="0"/>
              <a:buChar char="•"/>
            </a:pPr>
            <a:r>
              <a:rPr lang="es-MX" sz="2400" dirty="0" smtClean="0">
                <a:solidFill>
                  <a:schemeClr val="bg1"/>
                </a:solidFill>
                <a:latin typeface="Century Gothic" pitchFamily="34" charset="0"/>
              </a:rPr>
              <a:t>No hay deseo de compartir la vida afectiva.</a:t>
            </a:r>
          </a:p>
          <a:p>
            <a:pPr algn="just">
              <a:buFont typeface="Arial" pitchFamily="34" charset="0"/>
              <a:buChar char="•"/>
            </a:pPr>
            <a:r>
              <a:rPr lang="es-MX" sz="2400" dirty="0" smtClean="0">
                <a:solidFill>
                  <a:schemeClr val="bg1"/>
                </a:solidFill>
                <a:latin typeface="Century Gothic" pitchFamily="34" charset="0"/>
              </a:rPr>
              <a:t>El noviazgo es lo mas importante es su vida.</a:t>
            </a:r>
          </a:p>
          <a:p>
            <a:pPr algn="just">
              <a:buFont typeface="Arial" pitchFamily="34" charset="0"/>
              <a:buChar char="•"/>
            </a:pPr>
            <a:r>
              <a:rPr lang="es-MX" sz="2400" dirty="0" smtClean="0">
                <a:solidFill>
                  <a:schemeClr val="bg1"/>
                </a:solidFill>
                <a:latin typeface="Century Gothic" pitchFamily="34" charset="0"/>
              </a:rPr>
              <a:t>Desean tener </a:t>
            </a:r>
            <a:r>
              <a:rPr lang="es-MX" sz="2400" dirty="0" err="1" smtClean="0">
                <a:solidFill>
                  <a:schemeClr val="bg1"/>
                </a:solidFill>
                <a:latin typeface="Century Gothic" pitchFamily="34" charset="0"/>
              </a:rPr>
              <a:t>un”free</a:t>
            </a:r>
            <a:r>
              <a:rPr lang="es-MX" sz="2400" dirty="0" smtClean="0">
                <a:solidFill>
                  <a:schemeClr val="bg1"/>
                </a:solidFill>
                <a:latin typeface="Century Gothic" pitchFamily="34" charset="0"/>
              </a:rPr>
              <a:t>“ </a:t>
            </a:r>
          </a:p>
          <a:p>
            <a:pPr algn="just">
              <a:buFont typeface="Arial" pitchFamily="34" charset="0"/>
              <a:buChar char="•"/>
            </a:pPr>
            <a:r>
              <a:rPr lang="es-MX" sz="2400" dirty="0" smtClean="0">
                <a:solidFill>
                  <a:schemeClr val="bg1"/>
                </a:solidFill>
                <a:latin typeface="Century Gothic" pitchFamily="34" charset="0"/>
              </a:rPr>
              <a:t> Deseo de compartir cada momento en todo el día.</a:t>
            </a:r>
          </a:p>
          <a:p>
            <a:pPr algn="just">
              <a:buFont typeface="Arial" pitchFamily="34" charset="0"/>
              <a:buChar char="•"/>
            </a:pPr>
            <a:endParaRPr lang="es-MX" dirty="0" smtClean="0">
              <a:solidFill>
                <a:schemeClr val="bg1"/>
              </a:solidFill>
              <a:latin typeface="Century Gothic" pitchFamily="34" charset="0"/>
            </a:endParaRPr>
          </a:p>
          <a:p>
            <a:endParaRPr lang="es-MX" dirty="0">
              <a:solidFill>
                <a:schemeClr val="bg1"/>
              </a:solidFill>
              <a:latin typeface="Century Gothic" pitchFamily="34" charset="0"/>
            </a:endParaRPr>
          </a:p>
        </p:txBody>
      </p:sp>
      <p:pic>
        <p:nvPicPr>
          <p:cNvPr id="7171" name="Picture 3"/>
          <p:cNvPicPr>
            <a:picLocks noChangeAspect="1" noChangeArrowheads="1"/>
          </p:cNvPicPr>
          <p:nvPr/>
        </p:nvPicPr>
        <p:blipFill>
          <a:blip r:embed="rId2" cstate="print"/>
          <a:srcRect/>
          <a:stretch>
            <a:fillRect/>
          </a:stretch>
        </p:blipFill>
        <p:spPr bwMode="auto">
          <a:xfrm rot="21322133">
            <a:off x="412760" y="3855834"/>
            <a:ext cx="3533378" cy="2353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p:cNvPicPr>
            <a:picLocks noChangeAspect="1" noChangeArrowheads="1"/>
          </p:cNvPicPr>
          <p:nvPr/>
        </p:nvPicPr>
        <p:blipFill>
          <a:blip r:embed="rId3" cstate="print"/>
          <a:srcRect/>
          <a:stretch>
            <a:fillRect/>
          </a:stretch>
        </p:blipFill>
        <p:spPr bwMode="auto">
          <a:xfrm rot="531201">
            <a:off x="3557526" y="3939784"/>
            <a:ext cx="3051423" cy="2025035"/>
          </a:xfrm>
          <a:prstGeom prst="rect">
            <a:avLst/>
          </a:prstGeom>
          <a:ln>
            <a:noFill/>
          </a:ln>
          <a:effectLst>
            <a:softEdge rad="112500"/>
          </a:effectLst>
        </p:spPr>
      </p:pic>
      <p:pic>
        <p:nvPicPr>
          <p:cNvPr id="7173" name="Picture 5"/>
          <p:cNvPicPr>
            <a:picLocks noChangeAspect="1" noChangeArrowheads="1"/>
          </p:cNvPicPr>
          <p:nvPr/>
        </p:nvPicPr>
        <p:blipFill>
          <a:blip r:embed="rId4" cstate="print"/>
          <a:srcRect/>
          <a:stretch>
            <a:fillRect/>
          </a:stretch>
        </p:blipFill>
        <p:spPr bwMode="auto">
          <a:xfrm rot="703171">
            <a:off x="6258353" y="3895341"/>
            <a:ext cx="2440508" cy="2392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chemeClr val="tx2">
                <a:lumMod val="60000"/>
                <a:lumOff val="40000"/>
              </a:schemeClr>
            </a:gs>
            <a:gs pos="100000">
              <a:schemeClr val="tx2">
                <a:lumMod val="75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5" name="4 CuadroTexto"/>
          <p:cNvSpPr txBox="1"/>
          <p:nvPr/>
        </p:nvSpPr>
        <p:spPr>
          <a:xfrm>
            <a:off x="1115616" y="620688"/>
            <a:ext cx="6480720" cy="1938992"/>
          </a:xfrm>
          <a:prstGeom prst="rect">
            <a:avLst/>
          </a:prstGeom>
          <a:noFill/>
        </p:spPr>
        <p:txBody>
          <a:bodyPr wrap="square" rtlCol="0">
            <a:spAutoFit/>
          </a:bodyPr>
          <a:lstStyle/>
          <a:p>
            <a:r>
              <a:rPr lang="es-MX" sz="2400" dirty="0" smtClean="0">
                <a:solidFill>
                  <a:schemeClr val="bg1"/>
                </a:solidFill>
                <a:latin typeface="Century Gothic" pitchFamily="34" charset="0"/>
              </a:rPr>
              <a:t>El primer amor- la madre o sustituto- </a:t>
            </a:r>
            <a:r>
              <a:rPr lang="es-MX" sz="2400" dirty="0" err="1" smtClean="0">
                <a:solidFill>
                  <a:schemeClr val="bg1"/>
                </a:solidFill>
                <a:latin typeface="Century Gothic" pitchFamily="34" charset="0"/>
              </a:rPr>
              <a:t>From</a:t>
            </a:r>
            <a:r>
              <a:rPr lang="es-MX" sz="2400" dirty="0" smtClean="0">
                <a:solidFill>
                  <a:schemeClr val="bg1"/>
                </a:solidFill>
                <a:latin typeface="Century Gothic" pitchFamily="34" charset="0"/>
              </a:rPr>
              <a:t>.</a:t>
            </a:r>
          </a:p>
          <a:p>
            <a:endParaRPr lang="es-MX" sz="2400" dirty="0" smtClean="0">
              <a:solidFill>
                <a:schemeClr val="bg1"/>
              </a:solidFill>
              <a:latin typeface="Century Gothic" pitchFamily="34" charset="0"/>
            </a:endParaRPr>
          </a:p>
          <a:p>
            <a:r>
              <a:rPr lang="es-MX" sz="2400" dirty="0" smtClean="0">
                <a:solidFill>
                  <a:schemeClr val="bg1"/>
                </a:solidFill>
                <a:latin typeface="Century Gothic" pitchFamily="34" charset="0"/>
              </a:rPr>
              <a:t>Es un amor incondicional que permite a los individuos explorar el mundo que hay mas allá del núcleo familiar.</a:t>
            </a:r>
            <a:endParaRPr lang="es-MX" sz="2400" dirty="0">
              <a:solidFill>
                <a:schemeClr val="bg1"/>
              </a:solidFill>
              <a:latin typeface="Century Gothic" pitchFamily="34" charset="0"/>
            </a:endParaRPr>
          </a:p>
        </p:txBody>
      </p:sp>
      <p:pic>
        <p:nvPicPr>
          <p:cNvPr id="8196" name="Picture 4"/>
          <p:cNvPicPr>
            <a:picLocks noChangeAspect="1" noChangeArrowheads="1"/>
          </p:cNvPicPr>
          <p:nvPr/>
        </p:nvPicPr>
        <p:blipFill>
          <a:blip r:embed="rId2" cstate="print"/>
          <a:srcRect/>
          <a:stretch>
            <a:fillRect/>
          </a:stretch>
        </p:blipFill>
        <p:spPr bwMode="auto">
          <a:xfrm rot="340098">
            <a:off x="6091357" y="2890506"/>
            <a:ext cx="2376264" cy="3179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p:cNvPicPr>
            <a:picLocks noChangeAspect="1" noChangeArrowheads="1"/>
          </p:cNvPicPr>
          <p:nvPr/>
        </p:nvPicPr>
        <p:blipFill>
          <a:blip r:embed="rId3" cstate="print"/>
          <a:srcRect/>
          <a:stretch>
            <a:fillRect/>
          </a:stretch>
        </p:blipFill>
        <p:spPr bwMode="auto">
          <a:xfrm>
            <a:off x="3491880" y="2780928"/>
            <a:ext cx="2351312" cy="3212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9" name="Picture 7"/>
          <p:cNvPicPr>
            <a:picLocks noChangeAspect="1" noChangeArrowheads="1"/>
          </p:cNvPicPr>
          <p:nvPr/>
        </p:nvPicPr>
        <p:blipFill>
          <a:blip r:embed="rId4" cstate="print"/>
          <a:srcRect/>
          <a:stretch>
            <a:fillRect/>
          </a:stretch>
        </p:blipFill>
        <p:spPr bwMode="auto">
          <a:xfrm rot="21337416">
            <a:off x="517060" y="2872304"/>
            <a:ext cx="2520280" cy="3281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chemeClr val="tx2">
                <a:lumMod val="60000"/>
                <a:lumOff val="40000"/>
              </a:schemeClr>
            </a:gs>
            <a:gs pos="100000">
              <a:schemeClr val="tx2">
                <a:lumMod val="75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3" name="2 CuadroTexto"/>
          <p:cNvSpPr txBox="1"/>
          <p:nvPr/>
        </p:nvSpPr>
        <p:spPr>
          <a:xfrm>
            <a:off x="395536" y="836712"/>
            <a:ext cx="4572000" cy="4431983"/>
          </a:xfrm>
          <a:prstGeom prst="rect">
            <a:avLst/>
          </a:prstGeom>
          <a:noFill/>
        </p:spPr>
        <p:txBody>
          <a:bodyPr wrap="square" rtlCol="0">
            <a:spAutoFit/>
          </a:bodyPr>
          <a:lstStyle/>
          <a:p>
            <a:pPr algn="just"/>
            <a:r>
              <a:rPr lang="es-MX" sz="2400" dirty="0" err="1" smtClean="0">
                <a:solidFill>
                  <a:schemeClr val="bg1"/>
                </a:solidFill>
                <a:latin typeface="Century Gothic" pitchFamily="34" charset="0"/>
              </a:rPr>
              <a:t>Alberoni</a:t>
            </a:r>
            <a:r>
              <a:rPr lang="es-MX" sz="2400" dirty="0" smtClean="0">
                <a:solidFill>
                  <a:schemeClr val="bg1"/>
                </a:solidFill>
                <a:latin typeface="Century Gothic" pitchFamily="34" charset="0"/>
              </a:rPr>
              <a:t>- Define al enamoramiento  como “ el estado naciente de un movimiento colectivo de dos”.</a:t>
            </a:r>
          </a:p>
          <a:p>
            <a:pPr algn="just"/>
            <a:r>
              <a:rPr lang="es-MX" sz="2400" dirty="0" smtClean="0">
                <a:solidFill>
                  <a:schemeClr val="bg1"/>
                </a:solidFill>
                <a:latin typeface="Century Gothic" pitchFamily="34" charset="0"/>
              </a:rPr>
              <a:t>Cuando amamos idealizamos al objeto amado, queremos incluso a quienes no nos aman, perdonamos y vamos mas allá de los limites de la razón.</a:t>
            </a:r>
          </a:p>
          <a:p>
            <a:endParaRPr lang="es-MX" dirty="0"/>
          </a:p>
        </p:txBody>
      </p:sp>
      <p:pic>
        <p:nvPicPr>
          <p:cNvPr id="9218" name="Picture 2"/>
          <p:cNvPicPr>
            <a:picLocks noChangeAspect="1" noChangeArrowheads="1"/>
          </p:cNvPicPr>
          <p:nvPr/>
        </p:nvPicPr>
        <p:blipFill>
          <a:blip r:embed="rId2" cstate="print"/>
          <a:srcRect/>
          <a:stretch>
            <a:fillRect/>
          </a:stretch>
        </p:blipFill>
        <p:spPr bwMode="auto">
          <a:xfrm>
            <a:off x="5292080" y="1556792"/>
            <a:ext cx="3054655"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chemeClr val="tx2">
                <a:lumMod val="60000"/>
                <a:lumOff val="40000"/>
              </a:schemeClr>
            </a:gs>
            <a:gs pos="100000">
              <a:schemeClr val="tx2">
                <a:lumMod val="75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5" name="4 CuadroTexto"/>
          <p:cNvSpPr txBox="1"/>
          <p:nvPr/>
        </p:nvSpPr>
        <p:spPr>
          <a:xfrm>
            <a:off x="827584" y="476672"/>
            <a:ext cx="7560840" cy="1631216"/>
          </a:xfrm>
          <a:prstGeom prst="rect">
            <a:avLst/>
          </a:prstGeom>
          <a:noFill/>
        </p:spPr>
        <p:txBody>
          <a:bodyPr wrap="square" rtlCol="0">
            <a:spAutoFit/>
          </a:bodyPr>
          <a:lstStyle/>
          <a:p>
            <a:pPr algn="just"/>
            <a:r>
              <a:rPr lang="es-MX" sz="2000" dirty="0" smtClean="0">
                <a:solidFill>
                  <a:schemeClr val="bg1"/>
                </a:solidFill>
                <a:latin typeface="Century Gothic" pitchFamily="34" charset="0"/>
              </a:rPr>
              <a:t>En la amistad, esta arraiga la confianza reciproca, pero cuando se rompe este lazo, por mas que queramos olvidar esas heridas, estas seguirán presentes y aunque deseemos continuar una relación  de amistad nunca será lo mismo ya que confiábamos en esa persona y nos decepciono.</a:t>
            </a:r>
            <a:endParaRPr lang="es-MX" sz="2000" dirty="0">
              <a:solidFill>
                <a:schemeClr val="bg1"/>
              </a:solidFill>
              <a:latin typeface="Century Gothic" pitchFamily="34" charset="0"/>
            </a:endParaRPr>
          </a:p>
        </p:txBody>
      </p:sp>
      <p:pic>
        <p:nvPicPr>
          <p:cNvPr id="10243" name="Picture 3"/>
          <p:cNvPicPr>
            <a:picLocks noChangeAspect="1" noChangeArrowheads="1"/>
          </p:cNvPicPr>
          <p:nvPr/>
        </p:nvPicPr>
        <p:blipFill>
          <a:blip r:embed="rId2" cstate="print"/>
          <a:srcRect/>
          <a:stretch>
            <a:fillRect/>
          </a:stretch>
        </p:blipFill>
        <p:spPr bwMode="auto">
          <a:xfrm>
            <a:off x="1187624" y="2924944"/>
            <a:ext cx="2520280" cy="3176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5" name="Picture 5"/>
          <p:cNvPicPr>
            <a:picLocks noChangeAspect="1" noChangeArrowheads="1"/>
          </p:cNvPicPr>
          <p:nvPr/>
        </p:nvPicPr>
        <p:blipFill>
          <a:blip r:embed="rId3" cstate="print"/>
          <a:srcRect/>
          <a:stretch>
            <a:fillRect/>
          </a:stretch>
        </p:blipFill>
        <p:spPr bwMode="auto">
          <a:xfrm>
            <a:off x="4716016" y="2420888"/>
            <a:ext cx="3096344" cy="39713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0852C0"/>
            </a:gs>
            <a:gs pos="100000">
              <a:srgbClr val="002060"/>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755576" y="2834355"/>
            <a:ext cx="2952328" cy="3618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CuadroTexto"/>
          <p:cNvSpPr txBox="1"/>
          <p:nvPr/>
        </p:nvSpPr>
        <p:spPr>
          <a:xfrm>
            <a:off x="1187624" y="404664"/>
            <a:ext cx="5760640" cy="2308324"/>
          </a:xfrm>
          <a:prstGeom prst="rect">
            <a:avLst/>
          </a:prstGeom>
          <a:noFill/>
        </p:spPr>
        <p:txBody>
          <a:bodyPr wrap="square" rtlCol="0">
            <a:spAutoFit/>
          </a:bodyPr>
          <a:lstStyle/>
          <a:p>
            <a:pPr algn="just"/>
            <a:r>
              <a:rPr lang="es-MX" sz="2400" dirty="0" smtClean="0">
                <a:solidFill>
                  <a:schemeClr val="bg1"/>
                </a:solidFill>
                <a:latin typeface="Century Gothic" pitchFamily="34" charset="0"/>
              </a:rPr>
              <a:t>Los individuos tenemos muchas amistades, varios amores con diferentes fases. Es evidente de que no hay un primer amor ya que cada relación que tenemos es un nuevo amor.</a:t>
            </a:r>
            <a:endParaRPr lang="es-MX" sz="2400" dirty="0">
              <a:solidFill>
                <a:schemeClr val="bg1"/>
              </a:solidFill>
              <a:latin typeface="Century Gothic" pitchFamily="34" charset="0"/>
            </a:endParaRPr>
          </a:p>
        </p:txBody>
      </p:sp>
      <p:sp>
        <p:nvSpPr>
          <p:cNvPr id="4" name="3 CuadroTexto"/>
          <p:cNvSpPr txBox="1"/>
          <p:nvPr/>
        </p:nvSpPr>
        <p:spPr>
          <a:xfrm>
            <a:off x="4788024" y="2636913"/>
            <a:ext cx="3384376" cy="1015663"/>
          </a:xfrm>
          <a:prstGeom prst="rect">
            <a:avLst/>
          </a:prstGeom>
          <a:noFill/>
        </p:spPr>
        <p:txBody>
          <a:bodyPr wrap="square" rtlCol="0">
            <a:spAutoFit/>
          </a:bodyPr>
          <a:lstStyle/>
          <a:p>
            <a:pPr algn="just"/>
            <a:r>
              <a:rPr lang="es-MX" sz="2000" dirty="0" smtClean="0">
                <a:solidFill>
                  <a:schemeClr val="bg1"/>
                </a:solidFill>
                <a:latin typeface="Century Gothic" pitchFamily="34" charset="0"/>
              </a:rPr>
              <a:t>Fases. maduras, e inmaduras, triunfos y derrotas, </a:t>
            </a:r>
            <a:r>
              <a:rPr lang="es-MX" sz="2000" dirty="0" err="1" smtClean="0">
                <a:solidFill>
                  <a:schemeClr val="bg1"/>
                </a:solidFill>
                <a:latin typeface="Century Gothic" pitchFamily="34" charset="0"/>
              </a:rPr>
              <a:t>etc</a:t>
            </a:r>
            <a:r>
              <a:rPr lang="es-MX" sz="2000" dirty="0" smtClean="0">
                <a:solidFill>
                  <a:schemeClr val="bg1"/>
                </a:solidFill>
                <a:latin typeface="Century Gothic" pitchFamily="34" charset="0"/>
              </a:rPr>
              <a:t>… </a:t>
            </a:r>
            <a:endParaRPr lang="es-MX" sz="2000" dirty="0">
              <a:solidFill>
                <a:schemeClr val="bg1"/>
              </a:solidFill>
              <a:latin typeface="Century Gothic"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4139952" y="3645024"/>
            <a:ext cx="4136074" cy="2740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6CB42A"/>
            </a:gs>
            <a:gs pos="100000">
              <a:srgbClr val="3C7707"/>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Rectángulo"/>
          <p:cNvSpPr/>
          <p:nvPr/>
        </p:nvSpPr>
        <p:spPr>
          <a:xfrm>
            <a:off x="0" y="1628800"/>
            <a:ext cx="9396536" cy="369331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13800" b="1" cap="none"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Century Gothic" pitchFamily="34" charset="0"/>
              </a:rPr>
              <a:t>AMOR</a:t>
            </a:r>
            <a:r>
              <a:rPr lang="es-ES" sz="11500" b="1" cap="none"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Century Gothic" pitchFamily="34" charset="0"/>
              </a:rPr>
              <a:t> </a:t>
            </a:r>
            <a:r>
              <a:rPr lang="es-ES" sz="9600" b="1" cap="none" spc="150" dirty="0" smtClean="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Century Gothic" pitchFamily="34" charset="0"/>
              </a:rPr>
              <a:t>PRODUCTIVO</a:t>
            </a:r>
            <a:endParaRPr lang="es-ES" sz="11500" b="1" cap="none" spc="150" dirty="0">
              <a:ln w="11430"/>
              <a:solidFill>
                <a:srgbClr val="F8F8F8"/>
              </a:solidFill>
              <a:effectLst>
                <a:glow rad="228600">
                  <a:schemeClr val="accent3">
                    <a:satMod val="175000"/>
                    <a:alpha val="40000"/>
                  </a:schemeClr>
                </a:glow>
                <a:outerShdw blurRad="25400" algn="tl" rotWithShape="0">
                  <a:srgbClr val="000000">
                    <a:alpha val="43000"/>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6CB42A"/>
            </a:gs>
            <a:gs pos="100000">
              <a:srgbClr val="3C7707"/>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1 Título"/>
          <p:cNvSpPr txBox="1">
            <a:spLocks/>
          </p:cNvSpPr>
          <p:nvPr/>
        </p:nvSpPr>
        <p:spPr>
          <a:xfrm>
            <a:off x="179512" y="188640"/>
            <a:ext cx="8712968" cy="648072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smtClean="0">
                <a:ln>
                  <a:noFill/>
                </a:ln>
                <a:solidFill>
                  <a:schemeClr val="bg1"/>
                </a:solidFill>
                <a:effectLst/>
                <a:uLnTx/>
                <a:uFillTx/>
                <a:latin typeface="+mn-lt"/>
                <a:ea typeface="+mj-ea"/>
                <a:cs typeface="+mj-cs"/>
              </a:rPr>
              <a:t>Erich Fromm</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Mayor problema: El ser humano</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La conciencia nos ve como entidades separadas</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Hay una necesidad de superar:</a:t>
            </a:r>
            <a:r>
              <a:rPr kumimoji="0" lang="es-MX" sz="2000" b="0" i="0" u="none" strike="noStrike" kern="1200" cap="none" spc="0" normalizeH="0" baseline="0" noProof="0" dirty="0" smtClean="0">
                <a:ln>
                  <a:noFill/>
                </a:ln>
                <a:solidFill>
                  <a:schemeClr val="bg1"/>
                </a:solidFill>
                <a:effectLst/>
                <a:uLnTx/>
                <a:uFillTx/>
                <a:latin typeface="+mn-lt"/>
                <a:ea typeface="+mj-ea"/>
                <a:cs typeface="+mj-cs"/>
              </a:rPr>
              <a:t/>
            </a:r>
            <a:br>
              <a:rPr kumimoji="0" lang="es-MX" sz="2000" b="0" i="0" u="none" strike="noStrike" kern="1200" cap="none" spc="0" normalizeH="0" baseline="0" noProof="0" dirty="0" smtClean="0">
                <a:ln>
                  <a:noFill/>
                </a:ln>
                <a:solidFill>
                  <a:schemeClr val="bg1"/>
                </a:solidFill>
                <a:effectLst/>
                <a:uLnTx/>
                <a:uFillTx/>
                <a:latin typeface="+mn-lt"/>
                <a:ea typeface="+mj-ea"/>
                <a:cs typeface="+mj-cs"/>
              </a:rPr>
            </a:br>
            <a:r>
              <a:rPr kumimoji="0" lang="es-MX" sz="2000" b="0" i="0" u="none" strike="noStrike" kern="1200" cap="none" spc="0" normalizeH="0" baseline="0" noProof="0" dirty="0" smtClean="0">
                <a:ln>
                  <a:noFill/>
                </a:ln>
                <a:solidFill>
                  <a:schemeClr val="bg1"/>
                </a:solidFill>
                <a:effectLst/>
                <a:uLnTx/>
                <a:uFillTx/>
                <a:latin typeface="+mn-lt"/>
                <a:ea typeface="+mj-ea"/>
                <a:cs typeface="+mj-cs"/>
              </a:rPr>
              <a:t/>
            </a:r>
            <a:br>
              <a:rPr kumimoji="0" lang="es-MX" sz="2000" b="0"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SENTIMIENTO DE SEPARATIVIDAD Y SOLEDAD         fuente de toda angustia</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j-lt"/>
                <a:ea typeface="+mj-ea"/>
                <a:cs typeface="+mj-cs"/>
              </a:rPr>
              <a:t/>
            </a:r>
            <a:br>
              <a:rPr kumimoji="0" lang="es-MX" sz="2000" b="1" i="0" u="none" strike="noStrike" kern="1200" cap="none" spc="0" normalizeH="0" baseline="0" noProof="0" dirty="0" smtClean="0">
                <a:ln>
                  <a:noFill/>
                </a:ln>
                <a:solidFill>
                  <a:schemeClr val="bg1"/>
                </a:solidFill>
                <a:effectLst/>
                <a:uLnTx/>
                <a:uFillTx/>
                <a:latin typeface="+mj-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          Autodestrucción               Sociedad                                      Unión interpersonal</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drogas, alcohol, sometimiento, abandono.</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sz="2000" b="1" i="0" u="none" strike="noStrike" kern="1200" cap="none" spc="0" normalizeH="0" baseline="0" noProof="0" dirty="0" smtClean="0">
                <a:ln>
                  <a:noFill/>
                </a:ln>
                <a:solidFill>
                  <a:schemeClr val="bg1"/>
                </a:solidFill>
                <a:effectLst/>
                <a:uLnTx/>
                <a:uFillTx/>
                <a:latin typeface="+mn-lt"/>
                <a:ea typeface="+mj-ea"/>
                <a:cs typeface="+mj-cs"/>
              </a:rPr>
              <a:t/>
            </a:r>
            <a:br>
              <a:rPr kumimoji="0" lang="es-MX" sz="2000" b="1" i="0" u="none" strike="noStrike" kern="1200" cap="none" spc="0" normalizeH="0" baseline="0" noProof="0" dirty="0" smtClean="0">
                <a:ln>
                  <a:noFill/>
                </a:ln>
                <a:solidFill>
                  <a:schemeClr val="bg1"/>
                </a:solidFill>
                <a:effectLst/>
                <a:uLnTx/>
                <a:uFillTx/>
                <a:latin typeface="+mn-lt"/>
                <a:ea typeface="+mj-ea"/>
                <a:cs typeface="+mj-cs"/>
              </a:rPr>
            </a:br>
            <a:r>
              <a:rPr kumimoji="0" lang="es-MX" b="0" i="0" u="none" strike="noStrike" kern="1200" cap="none" spc="0" normalizeH="0" baseline="0" noProof="0" dirty="0" smtClean="0">
                <a:ln>
                  <a:noFill/>
                </a:ln>
                <a:solidFill>
                  <a:schemeClr val="tx1"/>
                </a:solidFill>
                <a:effectLst/>
                <a:uLnTx/>
                <a:uFillTx/>
                <a:latin typeface="+mj-lt"/>
                <a:ea typeface="+mj-ea"/>
                <a:cs typeface="+mj-cs"/>
              </a:rPr>
              <a:t/>
            </a:r>
            <a:br>
              <a:rPr kumimoji="0" lang="es-MX" b="0" i="0" u="none" strike="noStrike" kern="1200" cap="none" spc="0" normalizeH="0" baseline="0" noProof="0" dirty="0" smtClean="0">
                <a:ln>
                  <a:noFill/>
                </a:ln>
                <a:solidFill>
                  <a:schemeClr val="tx1"/>
                </a:solidFill>
                <a:effectLst/>
                <a:uLnTx/>
                <a:uFillTx/>
                <a:latin typeface="+mj-lt"/>
                <a:ea typeface="+mj-ea"/>
                <a:cs typeface="+mj-cs"/>
              </a:rPr>
            </a:br>
            <a:r>
              <a:rPr kumimoji="0" lang="es-MX" b="0" i="0" u="none" strike="noStrike" kern="1200" cap="none" spc="0" normalizeH="0" baseline="0" noProof="0" dirty="0" smtClean="0">
                <a:ln>
                  <a:noFill/>
                </a:ln>
                <a:solidFill>
                  <a:schemeClr val="tx1"/>
                </a:solidFill>
                <a:effectLst/>
                <a:uLnTx/>
                <a:uFillTx/>
                <a:latin typeface="+mn-lt"/>
                <a:ea typeface="+mj-ea"/>
                <a:cs typeface="+mj-cs"/>
              </a:rPr>
              <a:t/>
            </a:r>
            <a:br>
              <a:rPr kumimoji="0" lang="es-MX" b="0" i="0" u="none" strike="noStrike" kern="1200" cap="none" spc="0" normalizeH="0" baseline="0" noProof="0" dirty="0" smtClean="0">
                <a:ln>
                  <a:noFill/>
                </a:ln>
                <a:solidFill>
                  <a:schemeClr val="tx1"/>
                </a:solidFill>
                <a:effectLst/>
                <a:uLnTx/>
                <a:uFillTx/>
                <a:latin typeface="+mn-lt"/>
                <a:ea typeface="+mj-ea"/>
                <a:cs typeface="+mj-cs"/>
              </a:rPr>
            </a:br>
            <a:r>
              <a:rPr kumimoji="0" lang="es-MX" sz="1600" b="0" i="0" u="none" strike="noStrike" kern="1200" cap="none" spc="0" normalizeH="0" baseline="0" noProof="0" dirty="0" smtClean="0">
                <a:ln>
                  <a:noFill/>
                </a:ln>
                <a:solidFill>
                  <a:schemeClr val="tx1"/>
                </a:solidFill>
                <a:effectLst/>
                <a:uLnTx/>
                <a:uFillTx/>
                <a:latin typeface="+mn-lt"/>
                <a:ea typeface="+mj-ea"/>
                <a:cs typeface="+mj-cs"/>
              </a:rPr>
              <a:t/>
            </a:r>
            <a:br>
              <a:rPr kumimoji="0" lang="es-MX" sz="1600" b="0" i="0" u="none" strike="noStrike" kern="1200" cap="none" spc="0" normalizeH="0" baseline="0" noProof="0" dirty="0" smtClean="0">
                <a:ln>
                  <a:noFill/>
                </a:ln>
                <a:solidFill>
                  <a:schemeClr val="tx1"/>
                </a:solidFill>
                <a:effectLst/>
                <a:uLnTx/>
                <a:uFillTx/>
                <a:latin typeface="+mn-lt"/>
                <a:ea typeface="+mj-ea"/>
                <a:cs typeface="+mj-cs"/>
              </a:rPr>
            </a:br>
            <a:endParaRPr kumimoji="0" lang="es-MX" sz="1600" b="0" i="0" u="none" strike="noStrike" kern="1200" cap="none" spc="0" normalizeH="0" baseline="0" noProof="0" dirty="0" smtClean="0">
              <a:ln>
                <a:noFill/>
              </a:ln>
              <a:solidFill>
                <a:schemeClr val="tx1"/>
              </a:solidFill>
              <a:effectLst/>
              <a:uLnTx/>
              <a:uFillTx/>
              <a:latin typeface="+mn-lt"/>
              <a:ea typeface="+mj-ea"/>
              <a:cs typeface="+mj-cs"/>
            </a:endParaRPr>
          </a:p>
        </p:txBody>
      </p:sp>
      <p:pic>
        <p:nvPicPr>
          <p:cNvPr id="6" name="Picture 2" descr="http://www.definicionabc.com/wp-content/uploads/depresion.jpg"/>
          <p:cNvPicPr>
            <a:picLocks noChangeAspect="1" noChangeArrowheads="1"/>
          </p:cNvPicPr>
          <p:nvPr/>
        </p:nvPicPr>
        <p:blipFill>
          <a:blip r:embed="rId2" cstate="print"/>
          <a:srcRect/>
          <a:stretch>
            <a:fillRect/>
          </a:stretch>
        </p:blipFill>
        <p:spPr bwMode="auto">
          <a:xfrm>
            <a:off x="3491880" y="4581128"/>
            <a:ext cx="2736304" cy="1955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8 Conector recto de flecha"/>
          <p:cNvCxnSpPr/>
          <p:nvPr/>
        </p:nvCxnSpPr>
        <p:spPr>
          <a:xfrm>
            <a:off x="4644008" y="2276872"/>
            <a:ext cx="0"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9 Conector recto de flecha"/>
          <p:cNvCxnSpPr/>
          <p:nvPr/>
        </p:nvCxnSpPr>
        <p:spPr>
          <a:xfrm>
            <a:off x="5436096" y="2780928"/>
            <a:ext cx="43204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11 Conector recto de flecha"/>
          <p:cNvCxnSpPr/>
          <p:nvPr/>
        </p:nvCxnSpPr>
        <p:spPr>
          <a:xfrm>
            <a:off x="1835696" y="2924944"/>
            <a:ext cx="0" cy="5760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12 Conector recto de flecha"/>
          <p:cNvCxnSpPr/>
          <p:nvPr/>
        </p:nvCxnSpPr>
        <p:spPr>
          <a:xfrm>
            <a:off x="4067944" y="2996952"/>
            <a:ext cx="0" cy="504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13 Conector recto de flecha"/>
          <p:cNvCxnSpPr/>
          <p:nvPr/>
        </p:nvCxnSpPr>
        <p:spPr>
          <a:xfrm>
            <a:off x="5004048" y="2996952"/>
            <a:ext cx="1512168" cy="7200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p:nvPr/>
        </p:nvCxnSpPr>
        <p:spPr>
          <a:xfrm>
            <a:off x="2699792" y="3645024"/>
            <a:ext cx="43204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18 Conector recto de flecha"/>
          <p:cNvCxnSpPr/>
          <p:nvPr/>
        </p:nvCxnSpPr>
        <p:spPr>
          <a:xfrm>
            <a:off x="3131840" y="3717032"/>
            <a:ext cx="0" cy="4320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F2F650"/>
            </a:gs>
            <a:gs pos="100000">
              <a:srgbClr val="CDCD05"/>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2 Rectángulo"/>
          <p:cNvSpPr/>
          <p:nvPr/>
        </p:nvSpPr>
        <p:spPr>
          <a:xfrm>
            <a:off x="0" y="764704"/>
            <a:ext cx="9144000" cy="452431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9600" b="1" cap="none" spc="150" dirty="0" smtClean="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rPr>
              <a:t>TIPOS DE AMOR PRODUCTIVO</a:t>
            </a:r>
            <a:endParaRPr lang="es-ES" sz="9600" b="1" cap="none" spc="150" dirty="0">
              <a:ln w="11430"/>
              <a:solidFill>
                <a:srgbClr val="F8F8F8"/>
              </a:solidFill>
              <a:effectLst>
                <a:glow rad="101600">
                  <a:srgbClr val="FFFF00">
                    <a:alpha val="60000"/>
                  </a:srgbClr>
                </a:glow>
                <a:outerShdw blurRad="25400" algn="tl" rotWithShape="0">
                  <a:srgbClr val="000000">
                    <a:alpha val="43000"/>
                  </a:srgbClr>
                </a:outerShdw>
              </a:effectLst>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353</Words>
  <Application>Microsoft Office PowerPoint</Application>
  <PresentationFormat>Presentación en pantalla (4:3)</PresentationFormat>
  <Paragraphs>51</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SONY</dc:creator>
  <cp:lastModifiedBy>Amalia</cp:lastModifiedBy>
  <cp:revision>24</cp:revision>
  <dcterms:created xsi:type="dcterms:W3CDTF">2012-03-06T17:33:07Z</dcterms:created>
  <dcterms:modified xsi:type="dcterms:W3CDTF">2013-04-07T22:18:15Z</dcterms:modified>
</cp:coreProperties>
</file>